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73" r:id="rId3"/>
    <p:sldId id="264" r:id="rId4"/>
    <p:sldId id="271" r:id="rId5"/>
    <p:sldId id="259" r:id="rId6"/>
    <p:sldId id="260" r:id="rId7"/>
    <p:sldId id="261" r:id="rId8"/>
    <p:sldId id="274" r:id="rId9"/>
    <p:sldId id="267" r:id="rId10"/>
    <p:sldId id="269" r:id="rId11"/>
    <p:sldId id="270" r:id="rId12"/>
    <p:sldId id="263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6" autoAdjust="0"/>
    <p:restoredTop sz="94660"/>
  </p:normalViewPr>
  <p:slideViewPr>
    <p:cSldViewPr snapToGrid="0">
      <p:cViewPr varScale="1">
        <p:scale>
          <a:sx n="61" d="100"/>
          <a:sy n="61" d="100"/>
        </p:scale>
        <p:origin x="72" y="3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6/19/2017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6/19/2017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6/19/2017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6/19/2017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6/19/2017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6/19/2017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6/19/2017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6/19/2017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studopratico.com.br/prismas/" TargetMode="External"/><Relationship Id="rId2" Type="http://schemas.openxmlformats.org/officeDocument/2006/relationships/hyperlink" Target="https://www.todamateria.com.br/prisma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mindmeister.com/images/download/20631559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769733" y="3831954"/>
            <a:ext cx="10616461" cy="1792990"/>
          </a:xfrm>
        </p:spPr>
        <p:txBody>
          <a:bodyPr numCol="2">
            <a:normAutofit fontScale="92500" lnSpcReduction="10000"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</a:rPr>
              <a:t>Aleph santos</a:t>
            </a:r>
          </a:p>
          <a:p>
            <a:pPr algn="ctr"/>
            <a:r>
              <a:rPr lang="pt-BR" sz="2400" dirty="0">
                <a:solidFill>
                  <a:schemeClr val="bg1"/>
                </a:solidFill>
              </a:rPr>
              <a:t>Guilherme Braz</a:t>
            </a:r>
          </a:p>
          <a:p>
            <a:pPr algn="ctr"/>
            <a:r>
              <a:rPr lang="pt-BR" sz="2400" dirty="0">
                <a:solidFill>
                  <a:schemeClr val="bg1"/>
                </a:solidFill>
              </a:rPr>
              <a:t>Kleber Rodrigues</a:t>
            </a:r>
          </a:p>
          <a:p>
            <a:pPr algn="ctr"/>
            <a:endParaRPr lang="pt-BR" sz="2400" dirty="0">
              <a:solidFill>
                <a:schemeClr val="bg1"/>
              </a:solidFill>
            </a:endParaRPr>
          </a:p>
          <a:p>
            <a:pPr algn="ctr"/>
            <a:r>
              <a:rPr lang="pt-BR" sz="2400" dirty="0">
                <a:solidFill>
                  <a:schemeClr val="bg1"/>
                </a:solidFill>
              </a:rPr>
              <a:t>Lucas Henrique</a:t>
            </a:r>
          </a:p>
          <a:p>
            <a:pPr algn="ctr"/>
            <a:r>
              <a:rPr lang="pt-BR" sz="2400" dirty="0">
                <a:solidFill>
                  <a:schemeClr val="bg1"/>
                </a:solidFill>
              </a:rPr>
              <a:t>Matheus augusto</a:t>
            </a:r>
          </a:p>
          <a:p>
            <a:pPr algn="ctr"/>
            <a:r>
              <a:rPr lang="pt-BR" sz="2400" dirty="0" smtClean="0">
                <a:solidFill>
                  <a:schemeClr val="bg1"/>
                </a:solidFill>
              </a:rPr>
              <a:t>Victor </a:t>
            </a:r>
            <a:r>
              <a:rPr lang="pt-BR" sz="2400" dirty="0">
                <a:solidFill>
                  <a:schemeClr val="bg1"/>
                </a:solidFill>
              </a:rPr>
              <a:t>Eduardo</a:t>
            </a:r>
          </a:p>
          <a:p>
            <a:endParaRPr lang="pt-BR" dirty="0"/>
          </a:p>
        </p:txBody>
      </p:sp>
      <p:sp>
        <p:nvSpPr>
          <p:cNvPr id="5" name="Retângulo 4"/>
          <p:cNvSpPr/>
          <p:nvPr/>
        </p:nvSpPr>
        <p:spPr>
          <a:xfrm>
            <a:off x="523324" y="6468662"/>
            <a:ext cx="2002471" cy="7786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</a:pPr>
            <a:r>
              <a:rPr lang="pt-BR" cap="all" dirty="0">
                <a:solidFill>
                  <a:srgbClr val="4590B8"/>
                </a:solidFill>
              </a:rPr>
              <a:t>Informática III </a:t>
            </a:r>
          </a:p>
          <a:p>
            <a:pPr lvl="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</a:pPr>
            <a:endParaRPr lang="pt-BR" cap="all" dirty="0">
              <a:solidFill>
                <a:srgbClr val="4590B8"/>
              </a:solidFill>
            </a:endParaRPr>
          </a:p>
        </p:txBody>
      </p:sp>
      <p:sp>
        <p:nvSpPr>
          <p:cNvPr id="6" name="Retângulo 5"/>
          <p:cNvSpPr/>
          <p:nvPr/>
        </p:nvSpPr>
        <p:spPr>
          <a:xfrm>
            <a:off x="4719291" y="6468662"/>
            <a:ext cx="2717347" cy="7786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</a:pPr>
            <a:r>
              <a:rPr lang="pt-BR" cap="all" dirty="0" err="1">
                <a:solidFill>
                  <a:srgbClr val="4590B8"/>
                </a:solidFill>
              </a:rPr>
              <a:t>Etec</a:t>
            </a:r>
            <a:r>
              <a:rPr lang="pt-BR" cap="all" dirty="0">
                <a:solidFill>
                  <a:srgbClr val="4590B8"/>
                </a:solidFill>
              </a:rPr>
              <a:t> de nova </a:t>
            </a:r>
            <a:r>
              <a:rPr lang="pt-BR" cap="all" dirty="0" err="1">
                <a:solidFill>
                  <a:srgbClr val="4590B8"/>
                </a:solidFill>
              </a:rPr>
              <a:t>odessa</a:t>
            </a:r>
            <a:endParaRPr lang="pt-BR" cap="all" dirty="0">
              <a:solidFill>
                <a:srgbClr val="4590B8"/>
              </a:solidFill>
            </a:endParaRPr>
          </a:p>
          <a:p>
            <a:pPr lvl="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</a:pPr>
            <a:endParaRPr lang="pt-BR" cap="all" dirty="0">
              <a:solidFill>
                <a:srgbClr val="4590B8"/>
              </a:solidFill>
            </a:endParaRPr>
          </a:p>
        </p:txBody>
      </p:sp>
      <p:sp>
        <p:nvSpPr>
          <p:cNvPr id="7" name="Retângulo 6"/>
          <p:cNvSpPr/>
          <p:nvPr/>
        </p:nvSpPr>
        <p:spPr>
          <a:xfrm>
            <a:off x="10845053" y="6468662"/>
            <a:ext cx="7296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</a:pPr>
            <a:r>
              <a:rPr lang="pt-BR" cap="all" dirty="0">
                <a:solidFill>
                  <a:srgbClr val="4590B8"/>
                </a:solidFill>
              </a:rPr>
              <a:t>2017</a:t>
            </a:r>
          </a:p>
        </p:txBody>
      </p:sp>
      <p:pic>
        <p:nvPicPr>
          <p:cNvPr id="2050" name="Picture 2" descr="Resultado de imagem para prism vecto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324" y="664222"/>
            <a:ext cx="3232317" cy="2386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ângulo 3"/>
          <p:cNvSpPr/>
          <p:nvPr/>
        </p:nvSpPr>
        <p:spPr>
          <a:xfrm>
            <a:off x="2702985" y="2049442"/>
            <a:ext cx="152296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8000" dirty="0">
                <a:latin typeface="Bauhaus 93" panose="04030905020B02020C02" pitchFamily="82" charset="0"/>
                <a:cs typeface="Aharoni" panose="02010803020104030203" pitchFamily="2" charset="-79"/>
              </a:rPr>
              <a:t>as</a:t>
            </a:r>
          </a:p>
        </p:txBody>
      </p:sp>
      <p:sp>
        <p:nvSpPr>
          <p:cNvPr id="11" name="Retângulo 10"/>
          <p:cNvSpPr/>
          <p:nvPr/>
        </p:nvSpPr>
        <p:spPr>
          <a:xfrm>
            <a:off x="4823453" y="5714685"/>
            <a:ext cx="25090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</a:pPr>
            <a:r>
              <a:rPr lang="pt-BR" cap="all" dirty="0">
                <a:solidFill>
                  <a:schemeClr val="bg1"/>
                </a:solidFill>
              </a:rPr>
              <a:t>Orientadora Vânia</a:t>
            </a:r>
          </a:p>
        </p:txBody>
      </p:sp>
      <p:pic>
        <p:nvPicPr>
          <p:cNvPr id="12" name="Imagem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634509">
            <a:off x="9771368" y="927377"/>
            <a:ext cx="1860219" cy="1860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62671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Espaço Reservado para Conteúdo 4" descr="Uma imagem contendo captura de tela&#10;&#10;Descrição gerada com muito alta confiança"/>
          <p:cNvPicPr>
            <a:picLocks noChangeAspect="1"/>
          </p:cNvPicPr>
          <p:nvPr/>
        </p:nvPicPr>
        <p:blipFill rotWithShape="1">
          <a:blip r:embed="rId2"/>
          <a:srcRect t="34468" r="37698" b="45483"/>
          <a:stretch/>
        </p:blipFill>
        <p:spPr>
          <a:xfrm>
            <a:off x="451851" y="3554093"/>
            <a:ext cx="5408036" cy="96148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Espaço Reservado para Conteúdo 4" descr="Uma imagem contendo captura de tela&#10;&#10;Descrição gerada com muito alta confiança"/>
          <p:cNvPicPr>
            <a:picLocks noChangeAspect="1"/>
          </p:cNvPicPr>
          <p:nvPr/>
        </p:nvPicPr>
        <p:blipFill rotWithShape="1">
          <a:blip r:embed="rId2"/>
          <a:srcRect l="-674" t="53635" r="38372" b="23696"/>
          <a:stretch/>
        </p:blipFill>
        <p:spPr>
          <a:xfrm>
            <a:off x="451851" y="4595316"/>
            <a:ext cx="5408036" cy="1087200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15" name="Espaço Reservado para Conteúdo 4" descr="Uma imagem contendo captura de tela&#10;&#10;Descrição gerada com muito alta confiança"/>
          <p:cNvPicPr>
            <a:picLocks noChangeAspect="1"/>
          </p:cNvPicPr>
          <p:nvPr/>
        </p:nvPicPr>
        <p:blipFill rotWithShape="1">
          <a:blip r:embed="rId2"/>
          <a:srcRect t="78103" r="37698"/>
          <a:stretch/>
        </p:blipFill>
        <p:spPr>
          <a:xfrm>
            <a:off x="451851" y="5771578"/>
            <a:ext cx="5408036" cy="1050165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Exercícios</a:t>
            </a:r>
          </a:p>
        </p:txBody>
      </p:sp>
      <p:pic>
        <p:nvPicPr>
          <p:cNvPr id="5" name="Espaço Reservado para Conteúdo 4" descr="Uma imagem contendo captura de tela&#10;&#10;Descrição gerada com muito alta confiança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65001"/>
          <a:stretch/>
        </p:blipFill>
        <p:spPr>
          <a:xfrm>
            <a:off x="581192" y="1841975"/>
            <a:ext cx="8680360" cy="1678477"/>
          </a:xfr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57" b="90000" l="10000" r="90000">
                        <a14:foregroundMark x1="41316" y1="8857" x2="60789" y2="10857"/>
                        <a14:foregroundMark x1="34474" y1="87714" x2="57632" y2="8942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550634" y="2560674"/>
            <a:ext cx="4665668" cy="4297326"/>
          </a:xfrm>
          <a:prstGeom prst="rect">
            <a:avLst/>
          </a:prstGeom>
        </p:spPr>
      </p:pic>
      <p:sp>
        <p:nvSpPr>
          <p:cNvPr id="7" name="Cubo 6"/>
          <p:cNvSpPr/>
          <p:nvPr/>
        </p:nvSpPr>
        <p:spPr>
          <a:xfrm>
            <a:off x="9711760" y="2717614"/>
            <a:ext cx="2343417" cy="3920224"/>
          </a:xfrm>
          <a:prstGeom prst="cube">
            <a:avLst>
              <a:gd name="adj" fmla="val 20868"/>
            </a:avLst>
          </a:prstGeom>
          <a:noFill/>
          <a:ln>
            <a:solidFill>
              <a:schemeClr val="tx1">
                <a:lumMod val="95000"/>
                <a:lumOff val="5000"/>
              </a:schemeClr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Imagem 9" descr="Uma imagem contendo coisa&#10;&#10;Descrição gerada com muito alta confiança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00921" y="3605140"/>
            <a:ext cx="2853092" cy="1803986"/>
          </a:xfrm>
          <a:prstGeom prst="rect">
            <a:avLst/>
          </a:prstGeom>
        </p:spPr>
      </p:pic>
      <p:cxnSp>
        <p:nvCxnSpPr>
          <p:cNvPr id="12" name="Conector reto 11"/>
          <p:cNvCxnSpPr>
            <a:cxnSpLocks/>
          </p:cNvCxnSpPr>
          <p:nvPr/>
        </p:nvCxnSpPr>
        <p:spPr>
          <a:xfrm flipV="1">
            <a:off x="7286786" y="3278422"/>
            <a:ext cx="2328419" cy="961485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to 13"/>
          <p:cNvCxnSpPr>
            <a:cxnSpLocks/>
          </p:cNvCxnSpPr>
          <p:nvPr/>
        </p:nvCxnSpPr>
        <p:spPr>
          <a:xfrm>
            <a:off x="7289442" y="4507133"/>
            <a:ext cx="2328419" cy="2130704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Imagem 21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57" b="90000" l="10000" r="90000">
                        <a14:foregroundMark x1="41316" y1="8857" x2="60789" y2="10857"/>
                        <a14:foregroundMark x1="34474" y1="87714" x2="57632" y2="8942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045998">
            <a:off x="6760024" y="3882171"/>
            <a:ext cx="734528" cy="676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170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Exercício </a:t>
            </a:r>
            <a:r>
              <a:rPr lang="pt-BR" dirty="0" err="1"/>
              <a:t>ii</a:t>
            </a:r>
            <a:endParaRPr lang="pt-BR" dirty="0"/>
          </a:p>
        </p:txBody>
      </p:sp>
      <p:pic>
        <p:nvPicPr>
          <p:cNvPr id="5" name="Espaço Reservado para Conteúdo 4" descr="Uma imagem contendo texto&#10;&#10;Descrição gerada com muito alta confiança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43921" y="58462"/>
            <a:ext cx="8904157" cy="6799538"/>
          </a:xfrm>
        </p:spPr>
      </p:pic>
    </p:spTree>
    <p:extLst>
      <p:ext uri="{BB962C8B-B14F-4D97-AF65-F5344CB8AC3E}">
        <p14:creationId xmlns:p14="http://schemas.microsoft.com/office/powerpoint/2010/main" val="287131734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bibliografia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4349093"/>
          </a:xfrm>
        </p:spPr>
        <p:txBody>
          <a:bodyPr/>
          <a:lstStyle/>
          <a:p>
            <a:r>
              <a:rPr lang="pt-BR" dirty="0">
                <a:hlinkClick r:id="rId2"/>
              </a:rPr>
              <a:t>Brasil Escola</a:t>
            </a:r>
          </a:p>
          <a:p>
            <a:pPr lvl="1"/>
            <a:r>
              <a:rPr lang="pt-BR" dirty="0">
                <a:hlinkClick r:id="rId2"/>
              </a:rPr>
              <a:t>http://brasilescola.uol.com.br/o-que-e/matematica/o-que-prisma.htm</a:t>
            </a:r>
          </a:p>
          <a:p>
            <a:r>
              <a:rPr lang="pt-BR" dirty="0">
                <a:hlinkClick r:id="rId2"/>
              </a:rPr>
              <a:t>Toda Matéria</a:t>
            </a:r>
          </a:p>
          <a:p>
            <a:pPr lvl="1"/>
            <a:r>
              <a:rPr lang="pt-BR" dirty="0">
                <a:hlinkClick r:id="rId2"/>
              </a:rPr>
              <a:t>https://www.todamateria.com.br/prisma/</a:t>
            </a:r>
            <a:endParaRPr lang="pt-BR" dirty="0"/>
          </a:p>
          <a:p>
            <a:r>
              <a:rPr lang="pt-BR" dirty="0">
                <a:hlinkClick r:id="rId3"/>
              </a:rPr>
              <a:t>Estudo Prático</a:t>
            </a:r>
          </a:p>
          <a:p>
            <a:pPr lvl="1"/>
            <a:r>
              <a:rPr lang="pt-BR" dirty="0">
                <a:hlinkClick r:id="rId3"/>
              </a:rPr>
              <a:t>http://www.estudopratico.com.br/prismas/</a:t>
            </a:r>
            <a:endParaRPr lang="pt-BR" dirty="0"/>
          </a:p>
          <a:p>
            <a:r>
              <a:rPr lang="pt-BR" dirty="0">
                <a:hlinkClick r:id="rId4"/>
              </a:rPr>
              <a:t>Mind </a:t>
            </a:r>
            <a:r>
              <a:rPr lang="pt-BR" dirty="0" err="1">
                <a:hlinkClick r:id="rId4"/>
              </a:rPr>
              <a:t>Meister</a:t>
            </a:r>
            <a:endParaRPr lang="pt-BR" dirty="0">
              <a:hlinkClick r:id="rId4"/>
            </a:endParaRPr>
          </a:p>
          <a:p>
            <a:pPr lvl="1"/>
            <a:r>
              <a:rPr lang="pt-BR" dirty="0">
                <a:hlinkClick r:id="rId4"/>
              </a:rPr>
              <a:t>https://www.mindmeister.com/images/download/20631559</a:t>
            </a:r>
            <a:endParaRPr lang="pt-BR" dirty="0"/>
          </a:p>
          <a:p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0483797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4">
            <a:lum/>
          </a:blip>
          <a:srcRect/>
          <a:stretch>
            <a:fillRect t="-15000" b="-1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DeOndeVem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215165" y="161780"/>
            <a:ext cx="8152327" cy="6464400"/>
          </a:xfrm>
          <a:prstGeom prst="rect">
            <a:avLst/>
          </a:prstGeom>
          <a:ln>
            <a:noFill/>
          </a:ln>
          <a:effectLst>
            <a:glow rad="228600">
              <a:srgbClr val="FFFFFF">
                <a:alpha val="40000"/>
              </a:srgbClr>
            </a:glow>
          </a:effectLst>
          <a:scene3d>
            <a:camera prst="orthographicFront"/>
            <a:lightRig rig="threePt" dir="t">
              <a:rot lat="0" lon="0" rev="2100000"/>
            </a:lightRig>
          </a:scene3d>
          <a:sp3d>
            <a:bevelT w="152400" h="101600" prst="slope"/>
          </a:sp3d>
        </p:spPr>
      </p:pic>
    </p:spTree>
    <p:extLst>
      <p:ext uri="{BB962C8B-B14F-4D97-AF65-F5344CB8AC3E}">
        <p14:creationId xmlns:p14="http://schemas.microsoft.com/office/powerpoint/2010/main" val="346423959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Definição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1552" y="2554015"/>
            <a:ext cx="5390448" cy="3588904"/>
          </a:xfrm>
          <a:prstGeom prst="rect">
            <a:avLst/>
          </a:prstGeom>
        </p:spPr>
      </p:pic>
      <p:sp>
        <p:nvSpPr>
          <p:cNvPr id="8" name="Retângulo 7"/>
          <p:cNvSpPr/>
          <p:nvPr/>
        </p:nvSpPr>
        <p:spPr>
          <a:xfrm>
            <a:off x="581193" y="1971839"/>
            <a:ext cx="6497524" cy="48105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3D3D3D"/>
                </a:solidFill>
              </a:rPr>
              <a:t> </a:t>
            </a:r>
            <a:r>
              <a:rPr lang="pt-BR" sz="3200" dirty="0">
                <a:solidFill>
                  <a:schemeClr val="tx2"/>
                </a:solidFill>
              </a:rPr>
              <a:t>Necessário um plano α;</a:t>
            </a:r>
          </a:p>
          <a:p>
            <a:pPr marL="457200" indent="-4572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chemeClr val="tx2"/>
                </a:solidFill>
              </a:rPr>
              <a:t> Um polígono paralelo ao plano;</a:t>
            </a:r>
          </a:p>
          <a:p>
            <a:pPr marL="457200" indent="-4572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chemeClr val="tx2"/>
                </a:solidFill>
              </a:rPr>
              <a:t> Uma reta r concorrente a ele;</a:t>
            </a: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</a:pPr>
            <a:endParaRPr lang="pt-BR" sz="3200" dirty="0">
              <a:solidFill>
                <a:schemeClr val="tx2"/>
              </a:solidFill>
            </a:endParaRPr>
          </a:p>
          <a:p>
            <a:pPr algn="ctr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</a:pPr>
            <a:r>
              <a:rPr lang="pt-BR" sz="3200" dirty="0">
                <a:solidFill>
                  <a:schemeClr val="tx2"/>
                </a:solidFill>
              </a:rPr>
              <a:t> </a:t>
            </a:r>
            <a:r>
              <a:rPr lang="pt-BR" sz="3200" i="1" dirty="0">
                <a:solidFill>
                  <a:schemeClr val="bg2">
                    <a:lumMod val="50000"/>
                  </a:schemeClr>
                </a:solidFill>
              </a:rPr>
              <a:t>“Conjunto de segmentos de reta paralelos a r, cujas extremidades são o polígono e o plano.”</a:t>
            </a:r>
          </a:p>
          <a:p>
            <a:r>
              <a:rPr lang="pt-BR" sz="3200" dirty="0">
                <a:solidFill>
                  <a:srgbClr val="3D3D3D"/>
                </a:solidFill>
              </a:rPr>
              <a:t> 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0708877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7782" y="3696236"/>
            <a:ext cx="8734817" cy="279154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" name="Retângulo 8"/>
          <p:cNvSpPr/>
          <p:nvPr/>
        </p:nvSpPr>
        <p:spPr>
          <a:xfrm>
            <a:off x="1840465" y="1996224"/>
            <a:ext cx="898945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</a:pPr>
            <a:r>
              <a:rPr lang="pt-BR" sz="3200" i="1" dirty="0">
                <a:solidFill>
                  <a:schemeClr val="bg2">
                    <a:lumMod val="50000"/>
                  </a:schemeClr>
                </a:solidFill>
              </a:rPr>
              <a:t>A nomenclatura do prisma é gerada de acordo com a sua base, assim se temos hexágonos nas bases, teremos um prisma hexagonal.</a:t>
            </a:r>
            <a:endParaRPr lang="pt-BR" i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0" name="Título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000" dirty="0"/>
              <a:t>Classificação</a:t>
            </a:r>
          </a:p>
        </p:txBody>
      </p:sp>
    </p:spTree>
    <p:extLst>
      <p:ext uri="{BB962C8B-B14F-4D97-AF65-F5344CB8AC3E}">
        <p14:creationId xmlns:p14="http://schemas.microsoft.com/office/powerpoint/2010/main" val="234364125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6" name="Rectangle 717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74" name="Rectangle 7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6" name="Rectangle 7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8" name="Rectangle 7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0" name="Rectangle 7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82" name="Rectangle 8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1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8042147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7173" name="Picture 2" descr="Resultado de imagem para prisma irregular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2" r="6234" b="-2"/>
          <a:stretch/>
        </p:blipFill>
        <p:spPr bwMode="auto">
          <a:xfrm>
            <a:off x="446534" y="723899"/>
            <a:ext cx="7498616" cy="56769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6" name="Group 85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87" name="Rectangle 86"/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8" name="Rectangle 87"/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9" name="Rectangle 88"/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527786" y="2154209"/>
            <a:ext cx="3081576" cy="75985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i="1" dirty="0" err="1">
                <a:solidFill>
                  <a:schemeClr val="bg1">
                    <a:lumMod val="75000"/>
                  </a:schemeClr>
                </a:solidFill>
              </a:rPr>
              <a:t>Inclinação</a:t>
            </a:r>
            <a:endParaRPr lang="en-US" sz="3600" i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9" name="Título 1"/>
          <p:cNvSpPr txBox="1">
            <a:spLocks/>
          </p:cNvSpPr>
          <p:nvPr/>
        </p:nvSpPr>
        <p:spPr>
          <a:xfrm>
            <a:off x="8318575" y="4516075"/>
            <a:ext cx="3081576" cy="75985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600" dirty="0" err="1">
                <a:solidFill>
                  <a:schemeClr val="bg1">
                    <a:lumMod val="75000"/>
                  </a:schemeClr>
                </a:solidFill>
              </a:rPr>
              <a:t>Lados</a:t>
            </a:r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 da base</a:t>
            </a:r>
          </a:p>
        </p:txBody>
      </p:sp>
      <p:cxnSp>
        <p:nvCxnSpPr>
          <p:cNvPr id="5" name="Conector reto 4"/>
          <p:cNvCxnSpPr/>
          <p:nvPr/>
        </p:nvCxnSpPr>
        <p:spPr>
          <a:xfrm>
            <a:off x="8067905" y="3557232"/>
            <a:ext cx="3703320" cy="0"/>
          </a:xfrm>
          <a:prstGeom prst="line">
            <a:avLst/>
          </a:prstGeom>
          <a:ln w="38100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908357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Elementos do prisma</a:t>
            </a:r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499" y="2072480"/>
            <a:ext cx="4518889" cy="4226719"/>
          </a:xfrm>
        </p:spPr>
      </p:pic>
      <p:sp>
        <p:nvSpPr>
          <p:cNvPr id="3" name="CaixaDeTexto 2"/>
          <p:cNvSpPr txBox="1"/>
          <p:nvPr/>
        </p:nvSpPr>
        <p:spPr>
          <a:xfrm>
            <a:off x="6773751" y="2217491"/>
            <a:ext cx="45847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pt-BR" sz="2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b="1" dirty="0"/>
              <a:t>Bases do prisma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b="1" dirty="0"/>
              <a:t>Faces do prisma</a:t>
            </a:r>
            <a:endParaRPr lang="pt-B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b="1" dirty="0"/>
              <a:t>Faces laterais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b="1" dirty="0"/>
              <a:t>Arestas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b="1" dirty="0"/>
              <a:t>Arestas da base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b="1" dirty="0"/>
              <a:t>Arestas laterais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b="1" dirty="0"/>
              <a:t>Vértices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b="1" dirty="0"/>
              <a:t>Secção transversal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421540333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46533" y="2180496"/>
            <a:ext cx="5404639" cy="4045683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>
            <a:normAutofit/>
          </a:bodyPr>
          <a:lstStyle/>
          <a:p>
            <a:r>
              <a:rPr lang="pt-BR" dirty="0"/>
              <a:t>Área e  volume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961098" y="1004341"/>
            <a:ext cx="6230902" cy="5692673"/>
          </a:xfrm>
        </p:spPr>
        <p:txBody>
          <a:bodyPr>
            <a:normAutofit fontScale="40000" lnSpcReduction="20000"/>
          </a:bodyPr>
          <a:lstStyle/>
          <a:p>
            <a:pPr>
              <a:lnSpc>
                <a:spcPct val="200000"/>
              </a:lnSpc>
            </a:pPr>
            <a:endParaRPr lang="pt-BR" sz="5600" b="1" dirty="0"/>
          </a:p>
          <a:p>
            <a:pPr>
              <a:lnSpc>
                <a:spcPct val="200000"/>
              </a:lnSpc>
            </a:pPr>
            <a:r>
              <a:rPr lang="pt-BR" sz="5600" b="1" dirty="0"/>
              <a:t>Área Base :</a:t>
            </a:r>
          </a:p>
          <a:p>
            <a:pPr>
              <a:lnSpc>
                <a:spcPct val="200000"/>
              </a:lnSpc>
            </a:pPr>
            <a:endParaRPr lang="pt-BR" sz="5600" b="1" dirty="0"/>
          </a:p>
          <a:p>
            <a:pPr>
              <a:lnSpc>
                <a:spcPct val="200000"/>
              </a:lnSpc>
            </a:pPr>
            <a:endParaRPr lang="pt-BR" sz="5600" b="1" dirty="0"/>
          </a:p>
          <a:p>
            <a:pPr>
              <a:lnSpc>
                <a:spcPct val="200000"/>
              </a:lnSpc>
            </a:pPr>
            <a:endParaRPr lang="pt-BR" sz="5600" b="1" dirty="0"/>
          </a:p>
          <a:p>
            <a:pPr>
              <a:lnSpc>
                <a:spcPct val="200000"/>
              </a:lnSpc>
            </a:pPr>
            <a:r>
              <a:rPr lang="pt-BR" sz="5600" b="1" dirty="0"/>
              <a:t>Área Lateral  =  Altura  x  Lado</a:t>
            </a:r>
          </a:p>
          <a:p>
            <a:pPr>
              <a:lnSpc>
                <a:spcPct val="200000"/>
              </a:lnSpc>
            </a:pPr>
            <a:r>
              <a:rPr lang="pt-BR" sz="5600" b="1" dirty="0"/>
              <a:t>Área Total = Área Lateral + 2 x Área Base</a:t>
            </a:r>
            <a:endParaRPr lang="pt-BR" sz="5600" dirty="0"/>
          </a:p>
          <a:p>
            <a:endParaRPr lang="pt-BR" dirty="0"/>
          </a:p>
          <a:p>
            <a:endParaRPr lang="pt-BR" dirty="0"/>
          </a:p>
        </p:txBody>
      </p:sp>
      <p:pic>
        <p:nvPicPr>
          <p:cNvPr id="6" name="Picture 2" descr="Resultado de imagem para Prisma Triangular regula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9083" y="2350595"/>
            <a:ext cx="3523900" cy="3602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3"/>
          <a:srcRect l="11960" t="36350" r="14803" b="20930"/>
          <a:stretch/>
        </p:blipFill>
        <p:spPr>
          <a:xfrm>
            <a:off x="6221014" y="2600510"/>
            <a:ext cx="5121449" cy="2113612"/>
          </a:xfrm>
          <a:prstGeom prst="rect">
            <a:avLst/>
          </a:prstGeom>
        </p:spPr>
      </p:pic>
      <p:sp>
        <p:nvSpPr>
          <p:cNvPr id="10" name="Espaço Reservado para Conteúdo 2"/>
          <p:cNvSpPr txBox="1">
            <a:spLocks/>
          </p:cNvSpPr>
          <p:nvPr/>
        </p:nvSpPr>
        <p:spPr>
          <a:xfrm>
            <a:off x="5961098" y="1652017"/>
            <a:ext cx="5435562" cy="13971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pt-BR" sz="2200" b="1" dirty="0"/>
              <a:t>Volume = Área Base   x   Altura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1564315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Exemplos No cotidiano</a:t>
            </a:r>
          </a:p>
        </p:txBody>
      </p:sp>
      <p:pic>
        <p:nvPicPr>
          <p:cNvPr id="9218" name="Picture 2" descr="Resultado de imagem para cubos magico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119" y="1966104"/>
            <a:ext cx="2286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8601" y="1966104"/>
            <a:ext cx="2109184" cy="2109184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356662">
            <a:off x="3146922" y="2700919"/>
            <a:ext cx="6170590" cy="346787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119" y="4975818"/>
            <a:ext cx="2509576" cy="1882182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51739" y="4325436"/>
            <a:ext cx="2073215" cy="2427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989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esultado de imagem para nomenclaturas prism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7176" y="714462"/>
            <a:ext cx="9130314" cy="6143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314982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ividendo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66F1C100-1D2B-4BEA-AD01-C4F230B3B96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TM03457464[[fn=Dividendo]]</Template>
  <TotalTime>431</TotalTime>
  <Words>128</Words>
  <Application>Microsoft Office PowerPoint</Application>
  <PresentationFormat>Widescreen</PresentationFormat>
  <Paragraphs>54</Paragraphs>
  <Slides>12</Slides>
  <Notes>0</Notes>
  <HiddenSlides>0</HiddenSlides>
  <MMClips>1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12</vt:i4>
      </vt:variant>
    </vt:vector>
  </HeadingPairs>
  <TitlesOfParts>
    <vt:vector size="18" baseType="lpstr">
      <vt:lpstr>Aharoni</vt:lpstr>
      <vt:lpstr>Arial</vt:lpstr>
      <vt:lpstr>Bauhaus 93</vt:lpstr>
      <vt:lpstr>Gill Sans MT</vt:lpstr>
      <vt:lpstr>Wingdings 2</vt:lpstr>
      <vt:lpstr>Dividendo</vt:lpstr>
      <vt:lpstr>Apresentação do PowerPoint</vt:lpstr>
      <vt:lpstr>Apresentação do PowerPoint</vt:lpstr>
      <vt:lpstr>Definição</vt:lpstr>
      <vt:lpstr>Classificação</vt:lpstr>
      <vt:lpstr>Inclinação</vt:lpstr>
      <vt:lpstr>Elementos do prisma</vt:lpstr>
      <vt:lpstr>Área e  volume</vt:lpstr>
      <vt:lpstr>Exemplos No cotidiano</vt:lpstr>
      <vt:lpstr>Apresentação do PowerPoint</vt:lpstr>
      <vt:lpstr>Exercícios</vt:lpstr>
      <vt:lpstr>Exercício ii</vt:lpstr>
      <vt:lpstr>bibliografia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Prisma</dc:title>
  <dc:creator>Aleph Santos Oliveira</dc:creator>
  <cp:lastModifiedBy>Guilherme Ferreira Braz</cp:lastModifiedBy>
  <cp:revision>27</cp:revision>
  <dcterms:created xsi:type="dcterms:W3CDTF">2017-06-05T16:18:48Z</dcterms:created>
  <dcterms:modified xsi:type="dcterms:W3CDTF">2017-06-19T16:44:58Z</dcterms:modified>
</cp:coreProperties>
</file>